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8" r:id="rId7"/>
    <p:sldId id="1149" r:id="rId8"/>
    <p:sldId id="1145" r:id="rId9"/>
    <p:sldId id="1146" r:id="rId10"/>
    <p:sldId id="1147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structure of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323" y="871012"/>
            <a:ext cx="3590334" cy="462123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928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篇章结构题。文章的第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段提出观点动物与人类均需协作；第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段介绍不同动物群体的协作模式；第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段归纳人类社会与动物世界的相似性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相互帮助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的必要性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呼应开篇论点。所以整篇的文章的结构是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3891" y="88091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159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是一篇议论文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主要论述了动物和人类一样需要协作生存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如狮子、狼通过团队协作捕猎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蜜蜂群体内有明确的分工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牛与鸟、鳄鱼与千鸟互相帮助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借此说明人类社会与动物世界在相互依存、协同合作方面存在相似性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强调了彼此帮助的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163" y="2792363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674" y="836712"/>
            <a:ext cx="11793065" cy="157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 all know, people work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person does his or her part to make the world better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society needs many different kinds of workers in order to work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 to humans, animals also need to work together to live better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 nature gives most animals a social talent that serves a number of purposes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lions work together in groups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females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雌性动物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to search for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Lions work in teams to catch other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watch the animal in a circle and stop it from running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Wolves also work in teams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a strong social order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follow a leader and follow rules for the good of the group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949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2294"/>
          </a:xfrm>
        </p:spPr>
        <p:txBody>
          <a:bodyPr/>
          <a:lstStyle/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members of bee communities have special jobs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queen bee, worker bees and other bees live in a beehive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worker bees serve the queen so the queen can lay eggs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 queen doesn’t lay enough eggs, the busy beehive would soon be empty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bee communities, females take on the job of protecting the beehive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Cows and birds often eat together to help one another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birds eat the insects on the back of cows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in return, the birds make a lot of warning noises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will fly away if they find danger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Crocodiles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鳄鱼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birds called plovers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each other in the same 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Crocodiles have very sharp teeth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they eat, the tiny and harmful animals usually remain on their teeth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plover will pick the animals out of a crocodile’s teeth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provides food for itself and helps clean the crocodile’s teeth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certain similarities between the human society and animal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many of the same needs, after 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must help one another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478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lead into the topic “animals work together” in Paragraph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telling a 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listing numbers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asking a question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comparing facts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902702"/>
            <a:ext cx="3815521" cy="38877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600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we all know, people work together...Similar to humans, animals also need to work together to live better.”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在引出主题之前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文章先介绍了有关人类社会的事实。因此作者是通过事实类比的方式引出话题的。故选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3891" y="88091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224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11521280" cy="5544616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913959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理解题干和段落内容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作者是如何在第一段引出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动物合作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这一主题的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原文内容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先提到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人类需要合作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各司其职使社会更好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再引出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动物也需要合作才能活得更好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分析各选项的含义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通过讲故事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段落中没有具体的故事或情节。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通过列举数字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未涉及数据或统计信息。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通过提问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段落中没有问句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直接陈述观点。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通过事实类比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先说明人类合作的事实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再类比到动物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相似性比较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思路引导.eps" descr="id:21474901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9439" y="1044546"/>
            <a:ext cx="1638365" cy="445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712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19505"/>
            <a:ext cx="11521280" cy="3749655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排除干扰选项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均与段落写作方式不符。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明确体现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人类协作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动物协作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的类比关系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直接对应原文逻辑。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验证正确答案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原文通过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humans...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这一关键句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证明使用了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事实类比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思路引导.eps" descr="id:21474901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9439" y="1255331"/>
            <a:ext cx="1638365" cy="445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087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865438" algn="l"/>
                <a:tab pos="5740400" algn="l"/>
                <a:tab pos="86074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can best describe how lions catch a sheep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lion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sheep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65438" algn="l"/>
                <a:tab pos="5740400" algn="l"/>
                <a:tab pos="86074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65438" algn="l"/>
                <a:tab pos="5740400" algn="l"/>
                <a:tab pos="86074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kd94.jpg" descr="id:21475075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97104" y="1525315"/>
            <a:ext cx="187477" cy="187477"/>
          </a:xfrm>
          <a:prstGeom prst="rect">
            <a:avLst/>
          </a:prstGeom>
        </p:spPr>
      </p:pic>
      <p:pic>
        <p:nvPicPr>
          <p:cNvPr id="10" name="kd95.jpg" descr="id:21475075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57753" y="1556844"/>
            <a:ext cx="185173" cy="162122"/>
          </a:xfrm>
          <a:prstGeom prst="rect">
            <a:avLst/>
          </a:prstGeom>
        </p:spPr>
      </p:pic>
      <p:pic>
        <p:nvPicPr>
          <p:cNvPr id="11" name="kd90.jpg" descr="id:21475075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10630" y="2476976"/>
            <a:ext cx="1005771" cy="469923"/>
          </a:xfrm>
          <a:prstGeom prst="rect">
            <a:avLst/>
          </a:prstGeom>
        </p:spPr>
      </p:pic>
      <p:pic>
        <p:nvPicPr>
          <p:cNvPr id="12" name="kd91.jpg" descr="id:214750760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735666" y="2065143"/>
            <a:ext cx="211297" cy="900122"/>
          </a:xfrm>
          <a:prstGeom prst="rect">
            <a:avLst/>
          </a:prstGeom>
        </p:spPr>
      </p:pic>
      <p:pic>
        <p:nvPicPr>
          <p:cNvPr id="14" name="kd92.jpg" descr="id:214750761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6587378" y="2031168"/>
            <a:ext cx="1088599" cy="932240"/>
          </a:xfrm>
          <a:prstGeom prst="rect">
            <a:avLst/>
          </a:prstGeom>
        </p:spPr>
      </p:pic>
      <p:pic>
        <p:nvPicPr>
          <p:cNvPr id="15" name="kd93.jpg" descr="id:2147507619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9532131" y="2227248"/>
            <a:ext cx="210452" cy="66516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47947" y="834866"/>
            <a:ext cx="3389471" cy="455399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306918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图示理解题。根据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“Lions work in teams to catch other animals. They watch the animal in a circle and stop it from running away.”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狮子通过团队合作捕猎其他动物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以环形包围猎物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阻止其逃脱。选项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呈现的图片符合文意。故选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03891" y="88091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95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546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cows and birds help each other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Birds warn cows of danger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Birds help clean cows’ teeth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Birds find food on the back of cows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Birds sing and dance to make cows happy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138488" algn="l"/>
                <a:tab pos="6210300" algn="l"/>
                <a:tab pos="855027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bc	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91363"/>
            <a:ext cx="11485848" cy="2608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birds eat the insects on the back of cows. And </a:t>
            </a:r>
            <a:r>
              <a:rPr lang="en-US" altLang="zh-CN" sz="20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return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birds make 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作为对</a:t>
            </a:r>
            <a:r>
              <a:rPr lang="en-US" altLang="zh-CN" sz="20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的回报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zh-CN" sz="9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000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 of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warming noises. They will fly</a:t>
            </a:r>
            <a:r>
              <a:rPr lang="en-US" altLang="zh-CN" sz="9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they find danger.”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鸟捕食牛背上的昆虫。作为回报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大量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of,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适用于可数名词和</a:t>
            </a:r>
            <a:r>
              <a:rPr lang="zh-CN" altLang="zh-CN" sz="20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不可数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</a:t>
            </a:r>
            <a:endParaRPr lang="en-US" altLang="zh-CN" sz="2000" b="1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些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鸟会发出很多警示性的声音。如果它们发现危险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就会飞走。因此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>
              <a:spcAft>
                <a:spcPts val="0"/>
              </a:spcAft>
            </a:pP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3891" y="880913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B</a:t>
            </a:r>
            <a:endParaRPr lang="zh-CN" altLang="en-US" sz="2400"/>
          </a:p>
        </p:txBody>
      </p:sp>
      <p:pic>
        <p:nvPicPr>
          <p:cNvPr id="5" name="箭头右.eps" descr="id:2147490201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9119542" y="3992229"/>
            <a:ext cx="342570" cy="254912"/>
          </a:xfrm>
          <a:prstGeom prst="rect">
            <a:avLst/>
          </a:prstGeom>
        </p:spPr>
      </p:pic>
      <p:pic>
        <p:nvPicPr>
          <p:cNvPr id="6" name="箭头右.eps" descr="id:21474902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4" y="4928333"/>
            <a:ext cx="369657" cy="254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11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808</Words>
  <Application>Microsoft Office PowerPoint</Application>
  <PresentationFormat>自定义</PresentationFormat>
  <Paragraphs>48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450</cp:revision>
  <dcterms:created xsi:type="dcterms:W3CDTF">2020-11-06T05:24:00Z</dcterms:created>
  <dcterms:modified xsi:type="dcterms:W3CDTF">2025-09-17T15:17:44Z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